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61" r:id="rId6"/>
    <p:sldId id="340" r:id="rId7"/>
    <p:sldId id="581" r:id="rId8"/>
    <p:sldId id="587" r:id="rId9"/>
    <p:sldId id="591" r:id="rId10"/>
    <p:sldId id="588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7" r:id="rId25"/>
    <p:sldId id="606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8" r:id="rId36"/>
    <p:sldId id="617" r:id="rId37"/>
    <p:sldId id="619" r:id="rId38"/>
    <p:sldId id="620" r:id="rId39"/>
    <p:sldId id="621" r:id="rId40"/>
    <p:sldId id="622" r:id="rId41"/>
    <p:sldId id="330" r:id="rId4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00487E"/>
    <a:srgbClr val="AEC5E0"/>
    <a:srgbClr val="1E7FB8"/>
    <a:srgbClr val="792321"/>
    <a:srgbClr val="9E0000"/>
    <a:srgbClr val="5D1B19"/>
    <a:srgbClr val="742C2A"/>
    <a:srgbClr val="B22F2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15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81" y="-3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8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 summary Patient’s Pathway</a:t>
            </a:r>
            <a:r>
              <a:rPr lang="en-US" baseline="0" dirty="0"/>
              <a:t> 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96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Exercise 1:</a:t>
            </a:r>
            <a:r>
              <a:rPr lang="en-US" baseline="0" dirty="0"/>
              <a:t> 3-4 groups, 10 minutes work, 1 minute reporting each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43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 of exercise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78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7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16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7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 </a:t>
            </a: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5</a:t>
            </a:r>
            <a:endParaRPr lang="en-US" dirty="0"/>
          </a:p>
          <a:p>
            <a:r>
              <a:rPr lang="es-ES" dirty="0"/>
              <a:t>Non-</a:t>
            </a:r>
            <a:r>
              <a:rPr lang="es-ES" dirty="0" err="1"/>
              <a:t>Contaminated</a:t>
            </a:r>
            <a:r>
              <a:rPr lang="es-ES" dirty="0"/>
              <a:t> </a:t>
            </a:r>
            <a:r>
              <a:rPr lang="es-ES" dirty="0" err="1"/>
              <a:t>Corridors</a:t>
            </a:r>
            <a:r>
              <a:rPr lang="es-ES" dirty="0"/>
              <a:t>: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reducing</a:t>
            </a:r>
            <a:r>
              <a:rPr lang="es-ES" dirty="0"/>
              <a:t> and PPE </a:t>
            </a:r>
            <a:r>
              <a:rPr lang="es-ES" dirty="0" err="1"/>
              <a:t>efficient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FADB2-C74D-4432-83AA-54FA1865807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7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6</a:t>
            </a:r>
            <a:endParaRPr lang="en-US" dirty="0"/>
          </a:p>
          <a:p>
            <a:r>
              <a:rPr lang="en-US" dirty="0"/>
              <a:t>High Flow Nasal Oxygen     Non Invasive Ventilation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7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Intro: 5 outcomes + schedule: 1 hour, 2 exercises, and</a:t>
            </a:r>
            <a:r>
              <a:rPr lang="en-US" baseline="0" dirty="0"/>
              <a:t> interactive 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9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12</a:t>
            </a:r>
            <a:endParaRPr lang="en-US" dirty="0"/>
          </a:p>
          <a:p>
            <a:r>
              <a:rPr lang="en-US" dirty="0"/>
              <a:t> Aerosol Generating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13</a:t>
            </a:r>
            <a:endParaRPr lang="en-US" dirty="0"/>
          </a:p>
          <a:p>
            <a:r>
              <a:rPr lang="en-US" dirty="0"/>
              <a:t> Aerosol Generating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Intro: what are we talking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68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</a:t>
            </a:r>
            <a:r>
              <a:rPr lang="en-US" dirty="0"/>
              <a:t>atient’s pathway</a:t>
            </a:r>
            <a:r>
              <a:rPr lang="en-US" baseline="0" dirty="0"/>
              <a:t> in detail 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</a:t>
            </a:r>
            <a:r>
              <a:rPr lang="en-US" baseline="0" dirty="0"/>
              <a:t> Considerations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General Considerations 2</a:t>
            </a:r>
            <a:endParaRPr lang="en-US" dirty="0"/>
          </a:p>
          <a:p>
            <a:r>
              <a:rPr lang="en-US" dirty="0"/>
              <a:t> Aerosol Generating Procedure list from NHS Scotland: Tracheostomies added, and Cardiac Resuscitation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General Considerations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</a:t>
            </a:r>
            <a:r>
              <a:rPr lang="en-US" baseline="0" dirty="0"/>
              <a:t> 2 Task Shifting: 3-4 groups: list examples of different groups of task (non) shifts, 10 minutes work, 1 minute reporting each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36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97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7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feature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38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summary Patient’s Pathway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24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 summary Patient’s Pathway</a:t>
            </a:r>
            <a:r>
              <a:rPr lang="en-US" baseline="0" dirty="0"/>
              <a:t> 2</a:t>
            </a:r>
            <a:endParaRPr lang="en-US" dirty="0"/>
          </a:p>
          <a:p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are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site</a:t>
            </a:r>
            <a:r>
              <a:rPr lang="es-ES" dirty="0"/>
              <a:t>, </a:t>
            </a:r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areas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FADB2-C74D-4432-83AA-54FA1865807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 summary Patient’s Pathway</a:t>
            </a:r>
            <a:r>
              <a:rPr lang="en-US" baseline="0" dirty="0"/>
              <a:t>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0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 summary Patient’s Pathway</a:t>
            </a:r>
            <a:r>
              <a:rPr lang="en-US" baseline="0" dirty="0"/>
              <a:t> 4</a:t>
            </a:r>
            <a:endParaRPr lang="en-US" dirty="0"/>
          </a:p>
          <a:p>
            <a:r>
              <a:rPr lang="es-ES" dirty="0"/>
              <a:t> </a:t>
            </a:r>
            <a:r>
              <a:rPr lang="es-ES" dirty="0" err="1"/>
              <a:t>Contaminated</a:t>
            </a:r>
            <a:r>
              <a:rPr lang="es-ES" dirty="0"/>
              <a:t> </a:t>
            </a:r>
            <a:r>
              <a:rPr lang="es-ES" dirty="0" err="1"/>
              <a:t>zones</a:t>
            </a:r>
            <a:r>
              <a:rPr lang="es-ES" dirty="0"/>
              <a:t>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FADB2-C74D-4432-83AA-54FA1865807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 summary Patient’s Pathway</a:t>
            </a:r>
            <a:r>
              <a:rPr lang="en-US" baseline="0" dirty="0"/>
              <a:t> 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04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4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4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35E74-3C74-4B46-BB22-6F29AC9DBD07}"/>
              </a:ext>
            </a:extLst>
          </p:cNvPr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2255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04 May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04 May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4" r:id="rId13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EMT Just In Time Training Modules,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789040"/>
            <a:ext cx="9144000" cy="61820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Case Management and Task Shifting</a:t>
            </a:r>
          </a:p>
        </p:txBody>
      </p:sp>
    </p:spTree>
    <p:extLst>
      <p:ext uri="{BB962C8B-B14F-4D97-AF65-F5344CB8AC3E}">
        <p14:creationId xmlns:p14="http://schemas.microsoft.com/office/powerpoint/2010/main" val="24614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Leaving the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487E"/>
                </a:solidFill>
              </a:rPr>
              <a:t>Discharged</a:t>
            </a:r>
          </a:p>
          <a:p>
            <a:endParaRPr lang="en-US" dirty="0">
              <a:solidFill>
                <a:srgbClr val="00487E"/>
              </a:solidFill>
            </a:endParaRPr>
          </a:p>
          <a:p>
            <a:r>
              <a:rPr lang="en-US" dirty="0">
                <a:solidFill>
                  <a:srgbClr val="00487E"/>
                </a:solidFill>
              </a:rPr>
              <a:t>Transferred</a:t>
            </a:r>
          </a:p>
          <a:p>
            <a:endParaRPr lang="en-US" dirty="0">
              <a:solidFill>
                <a:srgbClr val="00487E"/>
              </a:solidFill>
            </a:endParaRPr>
          </a:p>
          <a:p>
            <a:r>
              <a:rPr lang="en-US" dirty="0">
                <a:solidFill>
                  <a:srgbClr val="00487E"/>
                </a:solidFill>
              </a:rPr>
              <a:t>Dead 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0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Dilemmas in COVID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487E"/>
                </a:solidFill>
              </a:rPr>
              <a:t>Exercise</a:t>
            </a:r>
          </a:p>
          <a:p>
            <a:endParaRPr lang="en-US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Decisions on treatment limitations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Requests for non-validated treatment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Risk taking (PPE shortage)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mr-IN" sz="2800" dirty="0">
                <a:solidFill>
                  <a:srgbClr val="00487E"/>
                </a:solidFill>
              </a:rPr>
              <a:t>……………</a:t>
            </a:r>
            <a:r>
              <a:rPr lang="fr-CH" sz="2800" dirty="0">
                <a:solidFill>
                  <a:srgbClr val="00487E"/>
                </a:solidFill>
              </a:rPr>
              <a:t>.</a:t>
            </a: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2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Dilemmas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487E"/>
                </a:solidFill>
              </a:rPr>
              <a:t>Solving Mechanisms</a:t>
            </a:r>
          </a:p>
          <a:p>
            <a:r>
              <a:rPr lang="en-US" sz="2800" dirty="0">
                <a:solidFill>
                  <a:srgbClr val="00487E"/>
                </a:solidFill>
              </a:rPr>
              <a:t>SOP’s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Management Structure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Ad Hoc Committee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</a:t>
            </a:r>
            <a:r>
              <a:rPr lang="fr-CH" sz="2800" dirty="0">
                <a:solidFill>
                  <a:srgbClr val="00487E"/>
                </a:solidFill>
              </a:rPr>
              <a:t>ersonal Decision</a:t>
            </a: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Admission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Triage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Testing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Resuscitation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487E"/>
                </a:solidFill>
              </a:rPr>
              <a:t>* Contaminated?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From Triage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Ward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ICU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Other facility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Home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0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Treatment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487E"/>
                </a:solidFill>
              </a:rPr>
              <a:t>needs to be: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Recorded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Approved (team and patient + family)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Implemented</a:t>
            </a: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Ward Routine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487E"/>
                </a:solidFill>
              </a:rPr>
              <a:t>Ward Rounds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Treatment (co-morbidity!)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Nursing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Warning Signs</a:t>
            </a: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487E"/>
                </a:solidFill>
              </a:rPr>
              <a:t>* Contamination</a:t>
            </a: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791628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24650" y="5226051"/>
            <a:ext cx="3429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808068" cy="5143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9752" y="33265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 err="1">
                <a:solidFill>
                  <a:srgbClr val="0070C0"/>
                </a:solidFill>
                <a:latin typeface="Segoe Condensed" panose="020B0606040200020203" pitchFamily="34" charset="0"/>
              </a:rPr>
              <a:t>Site</a:t>
            </a:r>
            <a:r>
              <a:rPr lang="es-ES" sz="2400" b="1" kern="0" dirty="0">
                <a:solidFill>
                  <a:srgbClr val="0070C0"/>
                </a:solidFill>
                <a:latin typeface="Segoe Condensed" panose="020B0606040200020203" pitchFamily="34" charset="0"/>
              </a:rPr>
              <a:t> Plan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24650" y="5226050"/>
            <a:ext cx="3429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704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562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Oxygen 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487E"/>
                </a:solidFill>
              </a:rPr>
              <a:t>5 </a:t>
            </a:r>
            <a:r>
              <a:rPr lang="mr-IN" sz="2800" dirty="0">
                <a:solidFill>
                  <a:srgbClr val="00487E"/>
                </a:solidFill>
              </a:rPr>
              <a:t>–</a:t>
            </a:r>
            <a:r>
              <a:rPr lang="en-US" sz="2800" dirty="0">
                <a:solidFill>
                  <a:srgbClr val="00487E"/>
                </a:solidFill>
              </a:rPr>
              <a:t> 15 l / min 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Mask + Res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Target SpO2: 90%, unless</a:t>
            </a:r>
            <a:r>
              <a:rPr lang="mr-IN" sz="2800" dirty="0">
                <a:solidFill>
                  <a:srgbClr val="00487E"/>
                </a:solidFill>
              </a:rPr>
              <a:t>…</a:t>
            </a: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Caution with HFNO and NIV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Beware of </a:t>
            </a:r>
            <a:r>
              <a:rPr lang="en-US" sz="2800" dirty="0" err="1">
                <a:solidFill>
                  <a:srgbClr val="00487E"/>
                </a:solidFill>
              </a:rPr>
              <a:t>Secundary</a:t>
            </a:r>
            <a:r>
              <a:rPr lang="en-US" sz="2800" dirty="0">
                <a:solidFill>
                  <a:srgbClr val="00487E"/>
                </a:solidFill>
              </a:rPr>
              <a:t> Infection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Physiotherapy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essential 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not all hands-on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consider partial task shifting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19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Session Outcomes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Overview of requirements for treatment of the COVID patient on its pathway through the facility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Gaps in protocols, staffing, skills, equipment and site for the COVID specific treatment?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</a:rPr>
              <a:t>Task shifting opportunities and limitations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Awareness of required PPE for every procedure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Dilemmas in treatment of COVID patients</a:t>
            </a:r>
          </a:p>
        </p:txBody>
      </p:sp>
    </p:spTree>
    <p:extLst>
      <p:ext uri="{BB962C8B-B14F-4D97-AF65-F5344CB8AC3E}">
        <p14:creationId xmlns:p14="http://schemas.microsoft.com/office/powerpoint/2010/main" val="329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75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Clinical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Lab 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Pharmacy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Imaging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Resuscitation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protocol 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equipment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PPE !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68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Patient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Family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Visitors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175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ICU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Criteria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Ventilation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Sepsis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8272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Intubation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It’s an AGP !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 err="1">
                <a:solidFill>
                  <a:srgbClr val="00487E"/>
                </a:solidFill>
              </a:rPr>
              <a:t>Orotracheal</a:t>
            </a:r>
            <a:r>
              <a:rPr lang="en-US" sz="2800" dirty="0">
                <a:solidFill>
                  <a:srgbClr val="00487E"/>
                </a:solidFill>
              </a:rPr>
              <a:t> tube (</a:t>
            </a:r>
            <a:r>
              <a:rPr lang="en-US" sz="2800" dirty="0" err="1">
                <a:solidFill>
                  <a:srgbClr val="00487E"/>
                </a:solidFill>
              </a:rPr>
              <a:t>vs</a:t>
            </a:r>
            <a:r>
              <a:rPr lang="en-US" sz="2800" dirty="0">
                <a:solidFill>
                  <a:srgbClr val="00487E"/>
                </a:solidFill>
              </a:rPr>
              <a:t> </a:t>
            </a:r>
            <a:r>
              <a:rPr lang="en-US" sz="2800" dirty="0" err="1">
                <a:solidFill>
                  <a:srgbClr val="00487E"/>
                </a:solidFill>
              </a:rPr>
              <a:t>supraglottic</a:t>
            </a:r>
            <a:r>
              <a:rPr lang="en-US" sz="2800" dirty="0">
                <a:solidFill>
                  <a:srgbClr val="00487E"/>
                </a:solidFill>
              </a:rPr>
              <a:t> pre-</a:t>
            </a:r>
            <a:r>
              <a:rPr lang="en-US" sz="2800" dirty="0" err="1">
                <a:solidFill>
                  <a:srgbClr val="00487E"/>
                </a:solidFill>
              </a:rPr>
              <a:t>hosp</a:t>
            </a:r>
            <a:r>
              <a:rPr lang="en-US" sz="2800" dirty="0">
                <a:solidFill>
                  <a:srgbClr val="00487E"/>
                </a:solidFill>
              </a:rPr>
              <a:t>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Drug Assisted Intubation (RSI)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Skill ! (no task shifting)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7073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75" y="201929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Surgical Airway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It’s an AGP !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Percutaneous </a:t>
            </a:r>
            <a:r>
              <a:rPr lang="en-US" sz="2800" dirty="0" err="1">
                <a:solidFill>
                  <a:srgbClr val="00487E"/>
                </a:solidFill>
              </a:rPr>
              <a:t>vs</a:t>
            </a:r>
            <a:r>
              <a:rPr lang="en-US" sz="2800" dirty="0">
                <a:solidFill>
                  <a:srgbClr val="00487E"/>
                </a:solidFill>
              </a:rPr>
              <a:t> Open Method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Timing (later, non-infectious)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Skill ! (no task shifting)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84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9685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Ventilation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Sedation</a:t>
            </a:r>
          </a:p>
          <a:p>
            <a:r>
              <a:rPr lang="en-US" sz="2800" dirty="0">
                <a:solidFill>
                  <a:srgbClr val="00487E"/>
                </a:solidFill>
              </a:rPr>
              <a:t>low Tidal </a:t>
            </a:r>
            <a:r>
              <a:rPr lang="en-US" sz="2800" dirty="0" err="1">
                <a:solidFill>
                  <a:srgbClr val="00487E"/>
                </a:solidFill>
              </a:rPr>
              <a:t>Vol</a:t>
            </a:r>
            <a:r>
              <a:rPr lang="en-US" sz="2800" dirty="0">
                <a:solidFill>
                  <a:srgbClr val="00487E"/>
                </a:solidFill>
              </a:rPr>
              <a:t> </a:t>
            </a:r>
          </a:p>
          <a:p>
            <a:r>
              <a:rPr lang="en-US" sz="2800" dirty="0">
                <a:solidFill>
                  <a:srgbClr val="00487E"/>
                </a:solidFill>
              </a:rPr>
              <a:t>low </a:t>
            </a:r>
            <a:r>
              <a:rPr lang="en-US" sz="2800" dirty="0" err="1">
                <a:solidFill>
                  <a:srgbClr val="00487E"/>
                </a:solidFill>
              </a:rPr>
              <a:t>Insp</a:t>
            </a:r>
            <a:r>
              <a:rPr lang="en-US" sz="2800" dirty="0">
                <a:solidFill>
                  <a:srgbClr val="00487E"/>
                </a:solidFill>
              </a:rPr>
              <a:t> Pressure</a:t>
            </a:r>
          </a:p>
          <a:p>
            <a:r>
              <a:rPr lang="en-US" sz="2800" dirty="0">
                <a:solidFill>
                  <a:srgbClr val="00487E"/>
                </a:solidFill>
              </a:rPr>
              <a:t>Early moderate PEEP</a:t>
            </a:r>
          </a:p>
          <a:p>
            <a:r>
              <a:rPr lang="en-US" sz="2800" dirty="0">
                <a:solidFill>
                  <a:srgbClr val="00487E"/>
                </a:solidFill>
              </a:rPr>
              <a:t>Permissive </a:t>
            </a:r>
            <a:r>
              <a:rPr lang="en-US" sz="2800" dirty="0" err="1">
                <a:solidFill>
                  <a:srgbClr val="00487E"/>
                </a:solidFill>
              </a:rPr>
              <a:t>Hypercapnia</a:t>
            </a:r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Prevent moments of interruption</a:t>
            </a:r>
          </a:p>
          <a:p>
            <a:r>
              <a:rPr lang="en-US" sz="2800" dirty="0">
                <a:solidFill>
                  <a:srgbClr val="00487E"/>
                </a:solidFill>
              </a:rPr>
              <a:t>12-16 hours prone position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2869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ICU more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Adequate Fluid Volume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Sepsis / MOF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Anti-Coagulation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Nutrition (enteral)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0078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3052"/>
            <a:ext cx="8229600" cy="792088"/>
          </a:xfrm>
        </p:spPr>
        <p:txBody>
          <a:bodyPr/>
          <a:lstStyle/>
          <a:p>
            <a:pPr algn="ctr"/>
            <a:r>
              <a:rPr lang="en-US" dirty="0" err="1"/>
              <a:t>Extubation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Easier Weaning with Tracheostomy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Not too early (high re-intubation rate)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3310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15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Ending Treatment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Ethical Committee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Communication with family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Respect patient’s wish (if recorded)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849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COVID Patient Characteristics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Mainly elderly (but not always)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Co-morbidity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Infectious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Outcome potentially fatal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8441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End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487E"/>
                </a:solidFill>
              </a:rPr>
              <a:t>3 ways out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Home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Transfer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Dead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3567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591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Patient 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Procedures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Family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Mortuary, body bag 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0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55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487E"/>
                </a:solidFill>
              </a:rPr>
              <a:t>Long-sleeved disposable fluid repellent gown or cover-all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Filtering face piece FFP 3 respirator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Full-face shield or visor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Gloves </a:t>
            </a:r>
          </a:p>
          <a:p>
            <a:pPr marL="0" indent="0">
              <a:buNone/>
            </a:pPr>
            <a:endParaRPr lang="en-GB" sz="2800" dirty="0"/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3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186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AGP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487E"/>
                </a:solidFill>
              </a:rPr>
              <a:t>In/</a:t>
            </a:r>
            <a:r>
              <a:rPr lang="en-US" sz="2800" dirty="0" err="1">
                <a:solidFill>
                  <a:srgbClr val="00487E"/>
                </a:solidFill>
              </a:rPr>
              <a:t>extubation</a:t>
            </a:r>
            <a:r>
              <a:rPr lang="en-US" sz="2800" dirty="0">
                <a:solidFill>
                  <a:srgbClr val="00487E"/>
                </a:solidFill>
              </a:rPr>
              <a:t> + related</a:t>
            </a:r>
          </a:p>
          <a:p>
            <a:r>
              <a:rPr lang="en-US" sz="2800" dirty="0">
                <a:solidFill>
                  <a:srgbClr val="00487E"/>
                </a:solidFill>
              </a:rPr>
              <a:t>Tracheostomy + related</a:t>
            </a:r>
          </a:p>
          <a:p>
            <a:r>
              <a:rPr lang="en-US" sz="2800" dirty="0">
                <a:solidFill>
                  <a:srgbClr val="00487E"/>
                </a:solidFill>
              </a:rPr>
              <a:t>Bronchoscopy</a:t>
            </a:r>
          </a:p>
          <a:p>
            <a:r>
              <a:rPr lang="en-US" sz="2800" dirty="0" err="1">
                <a:solidFill>
                  <a:srgbClr val="00487E"/>
                </a:solidFill>
              </a:rPr>
              <a:t>Surg</a:t>
            </a:r>
            <a:r>
              <a:rPr lang="en-US" sz="2800" dirty="0">
                <a:solidFill>
                  <a:srgbClr val="00487E"/>
                </a:solidFill>
              </a:rPr>
              <a:t>/post-mortem/dental where high speed devices</a:t>
            </a:r>
          </a:p>
          <a:p>
            <a:r>
              <a:rPr lang="en-US" sz="2800" dirty="0">
                <a:solidFill>
                  <a:srgbClr val="00487E"/>
                </a:solidFill>
              </a:rPr>
              <a:t>Non Invasive Ventilation, High </a:t>
            </a:r>
            <a:r>
              <a:rPr lang="en-US" sz="2800" dirty="0" err="1">
                <a:solidFill>
                  <a:srgbClr val="00487E"/>
                </a:solidFill>
              </a:rPr>
              <a:t>Freq</a:t>
            </a:r>
            <a:r>
              <a:rPr lang="en-US" sz="2800" dirty="0">
                <a:solidFill>
                  <a:srgbClr val="00487E"/>
                </a:solidFill>
              </a:rPr>
              <a:t> </a:t>
            </a:r>
            <a:r>
              <a:rPr lang="en-US" sz="2800" dirty="0" err="1">
                <a:solidFill>
                  <a:srgbClr val="00487E"/>
                </a:solidFill>
              </a:rPr>
              <a:t>Osc</a:t>
            </a:r>
            <a:r>
              <a:rPr lang="en-US" sz="2800" dirty="0">
                <a:solidFill>
                  <a:srgbClr val="00487E"/>
                </a:solidFill>
              </a:rPr>
              <a:t> Vent</a:t>
            </a:r>
          </a:p>
          <a:p>
            <a:r>
              <a:rPr lang="en-US" sz="2800" dirty="0">
                <a:solidFill>
                  <a:srgbClr val="00487E"/>
                </a:solidFill>
              </a:rPr>
              <a:t>Sputum manipulation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7872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4 Crucial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487E"/>
                </a:solidFill>
              </a:rPr>
              <a:t>Before </a:t>
            </a:r>
            <a:r>
              <a:rPr lang="en-US" sz="2800" u="sng" dirty="0">
                <a:solidFill>
                  <a:srgbClr val="00487E"/>
                </a:solidFill>
              </a:rPr>
              <a:t>every</a:t>
            </a:r>
            <a:r>
              <a:rPr lang="en-US" sz="2800" dirty="0">
                <a:solidFill>
                  <a:srgbClr val="00487E"/>
                </a:solidFill>
              </a:rPr>
              <a:t> procedure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SOP ?</a:t>
            </a:r>
          </a:p>
          <a:p>
            <a:r>
              <a:rPr lang="en-US" sz="2800" dirty="0">
                <a:solidFill>
                  <a:srgbClr val="00487E"/>
                </a:solidFill>
              </a:rPr>
              <a:t>Required staff, + who is responsible ?</a:t>
            </a:r>
          </a:p>
          <a:p>
            <a:r>
              <a:rPr lang="en-US" sz="2800" dirty="0">
                <a:solidFill>
                  <a:srgbClr val="00487E"/>
                </a:solidFill>
              </a:rPr>
              <a:t>Required equipment </a:t>
            </a:r>
            <a:r>
              <a:rPr lang="en-US" sz="2800" u="sng" dirty="0" err="1">
                <a:solidFill>
                  <a:srgbClr val="00487E"/>
                </a:solidFill>
              </a:rPr>
              <a:t>incl</a:t>
            </a:r>
            <a:r>
              <a:rPr lang="en-US" sz="2800" dirty="0">
                <a:solidFill>
                  <a:srgbClr val="00487E"/>
                </a:solidFill>
              </a:rPr>
              <a:t> PPE ?</a:t>
            </a:r>
          </a:p>
          <a:p>
            <a:r>
              <a:rPr lang="en-US" sz="2800" dirty="0">
                <a:solidFill>
                  <a:srgbClr val="00487E"/>
                </a:solidFill>
              </a:rPr>
              <a:t>Where (site map) ?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68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Task Shifting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487E"/>
                </a:solidFill>
              </a:rPr>
              <a:t>Exercise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specialist tasks - no shifting</a:t>
            </a:r>
          </a:p>
          <a:p>
            <a:r>
              <a:rPr lang="en-US" sz="2800" dirty="0">
                <a:solidFill>
                  <a:srgbClr val="00487E"/>
                </a:solidFill>
              </a:rPr>
              <a:t>tasks requiring skills - </a:t>
            </a:r>
            <a:r>
              <a:rPr lang="en-US" sz="2800" dirty="0" err="1">
                <a:solidFill>
                  <a:srgbClr val="00487E"/>
                </a:solidFill>
              </a:rPr>
              <a:t>shiftable</a:t>
            </a:r>
            <a:r>
              <a:rPr lang="en-US" sz="2800" dirty="0">
                <a:solidFill>
                  <a:srgbClr val="00487E"/>
                </a:solidFill>
              </a:rPr>
              <a:t> with training</a:t>
            </a:r>
          </a:p>
          <a:p>
            <a:r>
              <a:rPr lang="en-US" sz="2800" dirty="0">
                <a:solidFill>
                  <a:srgbClr val="00487E"/>
                </a:solidFill>
              </a:rPr>
              <a:t>general tasks - easily </a:t>
            </a:r>
            <a:r>
              <a:rPr lang="en-US" sz="2800" dirty="0" err="1">
                <a:solidFill>
                  <a:srgbClr val="00487E"/>
                </a:solidFill>
              </a:rPr>
              <a:t>shiftable</a:t>
            </a:r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tasks with risks </a:t>
            </a:r>
            <a:r>
              <a:rPr lang="mr-IN" sz="2800" dirty="0">
                <a:solidFill>
                  <a:srgbClr val="00487E"/>
                </a:solidFill>
              </a:rPr>
              <a:t>–</a:t>
            </a:r>
            <a:r>
              <a:rPr lang="en-US" sz="2800" dirty="0">
                <a:solidFill>
                  <a:srgbClr val="00487E"/>
                </a:solidFill>
              </a:rPr>
              <a:t> non desirable shifts for certain staff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2444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8441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Summary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487E"/>
                </a:solidFill>
              </a:rPr>
              <a:t>Patient’s Pathway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r>
              <a:rPr lang="en-US" sz="2800" dirty="0">
                <a:solidFill>
                  <a:srgbClr val="00487E"/>
                </a:solidFill>
              </a:rPr>
              <a:t>pre-admission</a:t>
            </a:r>
          </a:p>
          <a:p>
            <a:r>
              <a:rPr lang="en-US" sz="2800" dirty="0">
                <a:solidFill>
                  <a:srgbClr val="00487E"/>
                </a:solidFill>
              </a:rPr>
              <a:t>ward</a:t>
            </a:r>
          </a:p>
          <a:p>
            <a:r>
              <a:rPr lang="en-US" sz="2800" dirty="0">
                <a:solidFill>
                  <a:srgbClr val="00487E"/>
                </a:solidFill>
              </a:rPr>
              <a:t>ICU</a:t>
            </a:r>
          </a:p>
          <a:p>
            <a:r>
              <a:rPr lang="en-US" sz="2800" dirty="0">
                <a:solidFill>
                  <a:srgbClr val="00487E"/>
                </a:solidFill>
              </a:rPr>
              <a:t>discharge / rehabilitation</a:t>
            </a: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8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8876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Summary 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Session Outcomes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Overview of requirements for treatment of the COVID patient on its pathway through the facility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Gaps in protocols, staffing, skills, equipment and site for the COVID specific treatment?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dirty="0">
                <a:solidFill>
                  <a:schemeClr val="tx2"/>
                </a:solidFill>
              </a:rPr>
              <a:t>Task shifting opportunities and limitations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Awareness of required PPE for every procedure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Dilemmas in treatment of COVID patients</a:t>
            </a:r>
          </a:p>
        </p:txBody>
      </p:sp>
    </p:spTree>
    <p:extLst>
      <p:ext uri="{BB962C8B-B14F-4D97-AF65-F5344CB8AC3E}">
        <p14:creationId xmlns:p14="http://schemas.microsoft.com/office/powerpoint/2010/main" val="6854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2E205-CE58-4AE2-89AE-57BC24AF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6912768" cy="2304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B1DB53-A5EF-461C-BF1B-F261A43C223A}"/>
              </a:ext>
            </a:extLst>
          </p:cNvPr>
          <p:cNvSpPr/>
          <p:nvPr/>
        </p:nvSpPr>
        <p:spPr>
          <a:xfrm>
            <a:off x="683568" y="4365104"/>
            <a:ext cx="6791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http://extranet.who.int/emt/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F1A25-0071-4C57-B4E9-AF856BA7FE44}"/>
              </a:ext>
            </a:extLst>
          </p:cNvPr>
          <p:cNvSpPr/>
          <p:nvPr/>
        </p:nvSpPr>
        <p:spPr>
          <a:xfrm>
            <a:off x="755576" y="4767537"/>
            <a:ext cx="5461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B0F0"/>
              </a:solidFill>
              <a:latin typeface="Segoe Condensed" panose="020B0606040200020203" pitchFamily="3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Segoe Condensed" panose="020B0606040200020203" pitchFamily="34" charset="0"/>
              </a:rPr>
              <a:t>EMTeams@who.int</a:t>
            </a:r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3631E-196A-4DE0-8EEB-63DFDD1F78DC}"/>
              </a:ext>
            </a:extLst>
          </p:cNvPr>
          <p:cNvSpPr/>
          <p:nvPr/>
        </p:nvSpPr>
        <p:spPr>
          <a:xfrm>
            <a:off x="2699792" y="1556792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For more…</a:t>
            </a:r>
          </a:p>
        </p:txBody>
      </p:sp>
      <p:sp>
        <p:nvSpPr>
          <p:cNvPr id="12" name="Shape 519">
            <a:extLst>
              <a:ext uri="{FF2B5EF4-FFF2-40B4-BE49-F238E27FC236}">
                <a16:creationId xmlns:a16="http://schemas.microsoft.com/office/drawing/2014/main" id="{0CCEF73E-5E2B-43D3-9A5D-5FE9D9C2A31F}"/>
              </a:ext>
            </a:extLst>
          </p:cNvPr>
          <p:cNvSpPr/>
          <p:nvPr/>
        </p:nvSpPr>
        <p:spPr>
          <a:xfrm>
            <a:off x="179512" y="4509120"/>
            <a:ext cx="360040" cy="37882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" name="Shape 397">
            <a:extLst>
              <a:ext uri="{FF2B5EF4-FFF2-40B4-BE49-F238E27FC236}">
                <a16:creationId xmlns:a16="http://schemas.microsoft.com/office/drawing/2014/main" id="{C66FBD0C-4B6E-49F2-8B91-679CF8EF7629}"/>
              </a:ext>
            </a:extLst>
          </p:cNvPr>
          <p:cNvGrpSpPr/>
          <p:nvPr/>
        </p:nvGrpSpPr>
        <p:grpSpPr>
          <a:xfrm>
            <a:off x="251520" y="5229200"/>
            <a:ext cx="360040" cy="289235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80AEB9BE-E1B1-4747-97F1-82DA4E5633E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Shape 399">
              <a:extLst>
                <a:ext uri="{FF2B5EF4-FFF2-40B4-BE49-F238E27FC236}">
                  <a16:creationId xmlns:a16="http://schemas.microsoft.com/office/drawing/2014/main" id="{8EEFABFE-0F08-4A31-907B-08D6CDB5AFF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6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COVID treatment is for </a:t>
            </a:r>
            <a:r>
              <a:rPr lang="mr-IN" dirty="0"/>
              <a:t>…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Patient’s interest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Population’s interest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Patient’s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Referral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Triage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Treatment Plan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5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791628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24650" y="5226051"/>
            <a:ext cx="3429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808068" cy="5143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9752" y="33265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 err="1">
                <a:solidFill>
                  <a:srgbClr val="0070C0"/>
                </a:solidFill>
                <a:latin typeface="Segoe Condensed" panose="020B0606040200020203" pitchFamily="34" charset="0"/>
              </a:rPr>
              <a:t>Site</a:t>
            </a:r>
            <a:r>
              <a:rPr lang="es-ES" sz="2400" b="1" kern="0" dirty="0">
                <a:solidFill>
                  <a:srgbClr val="0070C0"/>
                </a:solidFill>
                <a:latin typeface="Segoe Condensed" panose="020B0606040200020203" pitchFamily="34" charset="0"/>
              </a:rPr>
              <a:t> Plan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24650" y="5226050"/>
            <a:ext cx="3429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2569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Patient’s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Ward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Daily routine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Oxygen therapy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Warning signs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791628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24650" y="5226051"/>
            <a:ext cx="3429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233" y="857250"/>
            <a:ext cx="4808068" cy="5143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9752" y="33265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 err="1">
                <a:solidFill>
                  <a:srgbClr val="0070C0"/>
                </a:solidFill>
                <a:latin typeface="Segoe Condensed" panose="020B0606040200020203" pitchFamily="34" charset="0"/>
              </a:rPr>
              <a:t>Site</a:t>
            </a:r>
            <a:r>
              <a:rPr lang="es-ES" sz="2400" b="1" kern="0" dirty="0">
                <a:solidFill>
                  <a:srgbClr val="0070C0"/>
                </a:solidFill>
                <a:latin typeface="Segoe Condensed" panose="020B0606040200020203" pitchFamily="34" charset="0"/>
              </a:rPr>
              <a:t> Plan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24650" y="5226050"/>
            <a:ext cx="3429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28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Patient’s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487E"/>
                </a:solidFill>
              </a:rPr>
              <a:t>ICU</a:t>
            </a:r>
          </a:p>
          <a:p>
            <a:endParaRPr lang="en-US" dirty="0">
              <a:solidFill>
                <a:srgbClr val="00487E"/>
              </a:solidFill>
            </a:endParaRPr>
          </a:p>
          <a:p>
            <a:r>
              <a:rPr lang="en-US" dirty="0">
                <a:solidFill>
                  <a:srgbClr val="00487E"/>
                </a:solidFill>
              </a:rPr>
              <a:t>Ventilation</a:t>
            </a:r>
          </a:p>
          <a:p>
            <a:r>
              <a:rPr lang="en-US" dirty="0">
                <a:solidFill>
                  <a:srgbClr val="00487E"/>
                </a:solidFill>
              </a:rPr>
              <a:t>Airway access</a:t>
            </a:r>
          </a:p>
          <a:p>
            <a:r>
              <a:rPr lang="en-US" dirty="0">
                <a:solidFill>
                  <a:srgbClr val="00487E"/>
                </a:solidFill>
              </a:rPr>
              <a:t>Nursing</a:t>
            </a:r>
          </a:p>
          <a:p>
            <a:r>
              <a:rPr lang="en-US" dirty="0">
                <a:solidFill>
                  <a:srgbClr val="00487E"/>
                </a:solidFill>
              </a:rPr>
              <a:t>Nutrition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60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85F3BC872504B819712F278B48B2E" ma:contentTypeVersion="3" ma:contentTypeDescription="Create a new document." ma:contentTypeScope="" ma:versionID="e93e413bd9e4daf03065ad9c2a6df9e1">
  <xsd:schema xmlns:xsd="http://www.w3.org/2001/XMLSchema" xmlns:xs="http://www.w3.org/2001/XMLSchema" xmlns:p="http://schemas.microsoft.com/office/2006/metadata/properties" xmlns:ns2="ebdec577-be85-4b89-a3ae-6621adb499a1" targetNamespace="http://schemas.microsoft.com/office/2006/metadata/properties" ma:root="true" ma:fieldsID="b8e1dbfa560afbd11fa58e8356f77703" ns2:_="">
    <xsd:import namespace="ebdec577-be85-4b89-a3ae-6621adb499a1"/>
    <xsd:element name="properties">
      <xsd:complexType>
        <xsd:sequence>
          <xsd:element name="documentManagement">
            <xsd:complexType>
              <xsd:all>
                <xsd:element ref="ns2:Highlight" minOccurs="0"/>
                <xsd:element ref="ns2:Country" minOccurs="0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c577-be85-4b89-a3ae-6621adb499a1" elementFormDefault="qualified">
    <xsd:import namespace="http://schemas.microsoft.com/office/2006/documentManagement/types"/>
    <xsd:import namespace="http://schemas.microsoft.com/office/infopath/2007/PartnerControls"/>
    <xsd:element name="Highlight" ma:index="8" nillable="true" ma:displayName="Highlight" ma:default="0" ma:description="Highlight this document for display on the home page as a Highlighted Document" ma:internalName="Highlight">
      <xsd:simpleType>
        <xsd:restriction base="dms:Boolean"/>
      </xsd:simpleType>
    </xsd:element>
    <xsd:element name="Country" ma:index="9" nillable="true" ma:displayName="Subject" ma:internalName="Country">
      <xsd:simpleType>
        <xsd:restriction base="dms:Text">
          <xsd:maxLength value="255"/>
        </xsd:restriction>
      </xsd:simpleType>
    </xsd:element>
    <xsd:element name="Document_x0020_date" ma:index="10" nillable="true" ma:displayName="Document date" ma:format="DateOnly" ma:internalName="Docum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bdec577-be85-4b89-a3ae-6621adb499a1">01 WHE basic tempates</Country>
    <Document_x0020_date xmlns="ebdec577-be85-4b89-a3ae-6621adb499a1">2017-11-30T23:00:00+00:00</Document_x0020_date>
    <Highlight xmlns="ebdec577-be85-4b89-a3ae-6621adb499a1">false</Highligh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E2816-9968-4361-AE5B-D13E66A4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ec577-be85-4b89-a3ae-6621adb49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0E798-6F80-4C50-A13B-41FE115A58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bdec577-be85-4b89-a3ae-6621adb499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On-screen Show (4:3)</PresentationFormat>
  <Paragraphs>739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Corbel</vt:lpstr>
      <vt:lpstr>Leelawadee</vt:lpstr>
      <vt:lpstr>Segoe Condensed</vt:lpstr>
      <vt:lpstr>Office Theme</vt:lpstr>
      <vt:lpstr>EMT Just In Time Training Modules, COVID-19</vt:lpstr>
      <vt:lpstr>Session Outcomes</vt:lpstr>
      <vt:lpstr>COVID Patient Characteristics</vt:lpstr>
      <vt:lpstr>COVID treatment is for …</vt:lpstr>
      <vt:lpstr>Patient’s Pathway</vt:lpstr>
      <vt:lpstr>PowerPoint Presentation</vt:lpstr>
      <vt:lpstr>Patient’s Pathway</vt:lpstr>
      <vt:lpstr>PowerPoint Presentation</vt:lpstr>
      <vt:lpstr>Patient’s Pathway</vt:lpstr>
      <vt:lpstr>Leaving the Facility</vt:lpstr>
      <vt:lpstr>Dilemmas in COVID treatment</vt:lpstr>
      <vt:lpstr>Dilemmas </vt:lpstr>
      <vt:lpstr>Admission ? </vt:lpstr>
      <vt:lpstr>From Triage to </vt:lpstr>
      <vt:lpstr>Treatment Plan </vt:lpstr>
      <vt:lpstr>Ward Routine </vt:lpstr>
      <vt:lpstr>PowerPoint Presentation</vt:lpstr>
      <vt:lpstr>Oxygen Therapy </vt:lpstr>
      <vt:lpstr>Physiotherapy </vt:lpstr>
      <vt:lpstr>Clinical Support </vt:lpstr>
      <vt:lpstr>Resuscitation </vt:lpstr>
      <vt:lpstr>Communication </vt:lpstr>
      <vt:lpstr>ICU </vt:lpstr>
      <vt:lpstr>Intubation </vt:lpstr>
      <vt:lpstr>Surgical Airway </vt:lpstr>
      <vt:lpstr>Ventilation </vt:lpstr>
      <vt:lpstr>ICU more </vt:lpstr>
      <vt:lpstr>Extubation </vt:lpstr>
      <vt:lpstr>Ending Treatment Decision</vt:lpstr>
      <vt:lpstr>End of treatment</vt:lpstr>
      <vt:lpstr>Patient died</vt:lpstr>
      <vt:lpstr>PPE</vt:lpstr>
      <vt:lpstr>AGP</vt:lpstr>
      <vt:lpstr>4 Crucial Questions</vt:lpstr>
      <vt:lpstr>Task Shifting</vt:lpstr>
      <vt:lpstr>Summary 1</vt:lpstr>
      <vt:lpstr>Summary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Just In Time Training Modules, COVID-19</dc:title>
  <dc:creator>Richard Parker</dc:creator>
  <cp:lastModifiedBy>Richard Parker</cp:lastModifiedBy>
  <cp:revision>27</cp:revision>
  <dcterms:created xsi:type="dcterms:W3CDTF">2020-04-12T14:05:58Z</dcterms:created>
  <dcterms:modified xsi:type="dcterms:W3CDTF">2020-05-04T10:38:15Z</dcterms:modified>
</cp:coreProperties>
</file>